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7" r:id="rId4"/>
    <p:sldId id="278" r:id="rId5"/>
    <p:sldId id="261" r:id="rId6"/>
    <p:sldId id="280" r:id="rId7"/>
    <p:sldId id="263" r:id="rId8"/>
    <p:sldId id="282" r:id="rId9"/>
    <p:sldId id="264" r:id="rId10"/>
    <p:sldId id="265" r:id="rId11"/>
    <p:sldId id="266" r:id="rId12"/>
    <p:sldId id="267" r:id="rId13"/>
    <p:sldId id="258" r:id="rId14"/>
    <p:sldId id="283" r:id="rId15"/>
    <p:sldId id="281" r:id="rId16"/>
    <p:sldId id="285" r:id="rId17"/>
    <p:sldId id="272" r:id="rId18"/>
    <p:sldId id="273" r:id="rId19"/>
    <p:sldId id="274" r:id="rId20"/>
    <p:sldId id="275" r:id="rId21"/>
    <p:sldId id="288" r:id="rId22"/>
    <p:sldId id="276"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9942" autoAdjust="0"/>
  </p:normalViewPr>
  <p:slideViewPr>
    <p:cSldViewPr snapToGrid="0">
      <p:cViewPr varScale="1">
        <p:scale>
          <a:sx n="49" d="100"/>
          <a:sy n="49" d="100"/>
        </p:scale>
        <p:origin x="2002"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2F286-C6AA-4C52-AB0F-4A3E8D39C159}" type="datetimeFigureOut">
              <a:rPr lang="en-GB" smtClean="0"/>
              <a:t>06/05/2025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61B5-91DA-47A6-A12D-F80C4B2B3187}" type="slidenum">
              <a:rPr lang="en-GB" smtClean="0"/>
              <a:t>‹#›</a:t>
            </a:fld>
            <a:endParaRPr lang="en-GB"/>
          </a:p>
        </p:txBody>
      </p:sp>
    </p:spTree>
    <p:extLst>
      <p:ext uri="{BB962C8B-B14F-4D97-AF65-F5344CB8AC3E}">
        <p14:creationId xmlns:p14="http://schemas.microsoft.com/office/powerpoint/2010/main" val="114937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Introduction</a:t>
            </a:r>
          </a:p>
          <a:p>
            <a:pPr eaLnBrk="1" hangingPunct="1">
              <a:spcBef>
                <a:spcPct val="0"/>
              </a:spcBef>
            </a:pPr>
            <a:endParaRPr lang="en-GB" b="1" u="sng" dirty="0"/>
          </a:p>
          <a:p>
            <a:pPr eaLnBrk="1" hangingPunct="1">
              <a:spcBef>
                <a:spcPct val="0"/>
              </a:spcBef>
            </a:pPr>
            <a:r>
              <a:rPr lang="en-GB" dirty="0"/>
              <a:t>Good morning boys and girls, I’m </a:t>
            </a:r>
            <a:r>
              <a:rPr lang="en-GB" dirty="0" err="1"/>
              <a:t>xxxxx</a:t>
            </a:r>
            <a:r>
              <a:rPr lang="en-GB" dirty="0"/>
              <a:t> and today we’re going to talk about farms.</a:t>
            </a:r>
          </a:p>
          <a:p>
            <a:pPr eaLnBrk="1" hangingPunct="1">
              <a:spcBef>
                <a:spcPct val="0"/>
              </a:spcBef>
            </a:pPr>
            <a:endParaRPr lang="en-GB" dirty="0"/>
          </a:p>
          <a:p>
            <a:pPr eaLnBrk="1" hangingPunct="1">
              <a:spcBef>
                <a:spcPct val="0"/>
              </a:spcBef>
            </a:pPr>
            <a:r>
              <a:rPr lang="en-GB" dirty="0"/>
              <a:t>Does anybody here live on a farm?  </a:t>
            </a:r>
          </a:p>
          <a:p>
            <a:pPr eaLnBrk="1" hangingPunct="1">
              <a:spcBef>
                <a:spcPct val="0"/>
              </a:spcBef>
            </a:pPr>
            <a:endParaRPr lang="en-GB" dirty="0"/>
          </a:p>
          <a:p>
            <a:pPr eaLnBrk="1" hangingPunct="1">
              <a:spcBef>
                <a:spcPct val="0"/>
              </a:spcBef>
            </a:pPr>
            <a:r>
              <a:rPr lang="en-GB" dirty="0"/>
              <a:t>Does</a:t>
            </a:r>
            <a:r>
              <a:rPr lang="en-GB" baseline="0" dirty="0"/>
              <a:t> anybody here have a granny or </a:t>
            </a:r>
            <a:r>
              <a:rPr lang="en-GB" baseline="0" dirty="0" err="1"/>
              <a:t>granda</a:t>
            </a:r>
            <a:r>
              <a:rPr lang="en-GB" baseline="0" dirty="0"/>
              <a:t> that live on a farm?</a:t>
            </a:r>
            <a:endParaRPr lang="en-GB" dirty="0"/>
          </a:p>
          <a:p>
            <a:pPr eaLnBrk="1" hangingPunct="1">
              <a:spcBef>
                <a:spcPct val="0"/>
              </a:spcBef>
            </a:pPr>
            <a:endParaRPr lang="en-GB" dirty="0"/>
          </a:p>
          <a:p>
            <a:pPr eaLnBrk="1" hangingPunct="1">
              <a:spcBef>
                <a:spcPct val="0"/>
              </a:spcBef>
            </a:pPr>
            <a:r>
              <a:rPr lang="en-GB" dirty="0"/>
              <a:t>Farms can be exciting places, but they can also be dangerous.</a:t>
            </a:r>
          </a:p>
          <a:p>
            <a:pPr eaLnBrk="1" hangingPunct="1">
              <a:spcBef>
                <a:spcPct val="0"/>
              </a:spcBef>
            </a:pPr>
            <a:endParaRPr lang="en-GB" dirty="0"/>
          </a:p>
          <a:p>
            <a:pPr eaLnBrk="1" hangingPunct="1">
              <a:spcBef>
                <a:spcPct val="0"/>
              </a:spcBef>
            </a:pPr>
            <a:r>
              <a:rPr lang="en-GB" dirty="0"/>
              <a:t>I’m going to tell you about some of the most dangerous things you will find on farms that have caused children in Northern Ireland to be seriously injured and in some cases have died. I’m going to ask you if a picture looks safe or dangerous</a:t>
            </a:r>
            <a:r>
              <a:rPr lang="en-GB" baseline="0" dirty="0"/>
              <a:t> and if you think they look safe put your thumbs up and if you think they look dangerous put your thumbs down.</a:t>
            </a:r>
            <a:endParaRPr lang="en-GB" dirty="0"/>
          </a:p>
          <a:p>
            <a:pPr eaLnBrk="1" hangingPunct="1">
              <a:spcBef>
                <a:spcPct val="0"/>
              </a:spcBef>
            </a:pPr>
            <a:endParaRPr lang="en-GB" dirty="0"/>
          </a:p>
          <a:p>
            <a:pPr eaLnBrk="1" hangingPunct="1">
              <a:spcBef>
                <a:spcPct val="0"/>
              </a:spcBef>
            </a:pPr>
            <a:r>
              <a:rPr lang="en-GB" dirty="0"/>
              <a:t>It’s important that you know what these are so that you will know how to stay safe and protect yourself from harm.</a:t>
            </a:r>
          </a:p>
          <a:p>
            <a:pPr eaLnBrk="1" hangingPunct="1">
              <a:spcBef>
                <a:spcPct val="0"/>
              </a:spcBef>
            </a:pPr>
            <a:endParaRPr lang="en-GB" dirty="0"/>
          </a:p>
          <a:p>
            <a:pPr eaLnBrk="1" hangingPunct="1">
              <a:spcBef>
                <a:spcPct val="0"/>
              </a:spcBef>
            </a:pPr>
            <a:r>
              <a:rPr lang="en-GB" dirty="0"/>
              <a:t>What do you think are some of the dangers that are found on farms?</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a:t>
            </a:fld>
            <a:endParaRPr lang="en-GB"/>
          </a:p>
        </p:txBody>
      </p:sp>
    </p:spTree>
    <p:extLst>
      <p:ext uri="{BB962C8B-B14F-4D97-AF65-F5344CB8AC3E}">
        <p14:creationId xmlns:p14="http://schemas.microsoft.com/office/powerpoint/2010/main" val="176845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b="1" u="sng" dirty="0"/>
              <a:t>Animals</a:t>
            </a:r>
          </a:p>
          <a:p>
            <a:pPr eaLnBrk="1" hangingPunct="1">
              <a:lnSpc>
                <a:spcPct val="80000"/>
              </a:lnSpc>
              <a:spcBef>
                <a:spcPct val="0"/>
              </a:spcBef>
            </a:pPr>
            <a:endParaRPr lang="en-GB" i="1" u="sng" dirty="0"/>
          </a:p>
          <a:p>
            <a:pPr eaLnBrk="1" hangingPunct="1">
              <a:lnSpc>
                <a:spcPct val="80000"/>
              </a:lnSpc>
              <a:spcBef>
                <a:spcPct val="0"/>
              </a:spcBef>
            </a:pPr>
            <a:r>
              <a:rPr lang="en-GB" dirty="0"/>
              <a:t>Now what type of animal do you think this is?</a:t>
            </a:r>
          </a:p>
          <a:p>
            <a:pPr eaLnBrk="1" hangingPunct="1">
              <a:lnSpc>
                <a:spcPct val="80000"/>
              </a:lnSpc>
              <a:spcBef>
                <a:spcPct val="0"/>
              </a:spcBef>
            </a:pPr>
            <a:endParaRPr lang="en-GB" dirty="0"/>
          </a:p>
          <a:p>
            <a:pPr eaLnBrk="1" hangingPunct="1">
              <a:lnSpc>
                <a:spcPct val="80000"/>
              </a:lnSpc>
              <a:spcBef>
                <a:spcPct val="0"/>
              </a:spcBef>
            </a:pPr>
            <a:r>
              <a:rPr lang="en-GB" dirty="0"/>
              <a:t>Yes that’s right it’s a bull. </a:t>
            </a:r>
          </a:p>
          <a:p>
            <a:pPr eaLnBrk="1" hangingPunct="1">
              <a:lnSpc>
                <a:spcPct val="80000"/>
              </a:lnSpc>
              <a:spcBef>
                <a:spcPct val="0"/>
              </a:spcBef>
            </a:pPr>
            <a:endParaRPr lang="en-GB" dirty="0"/>
          </a:p>
          <a:p>
            <a:pPr eaLnBrk="1" hangingPunct="1">
              <a:lnSpc>
                <a:spcPct val="80000"/>
              </a:lnSpc>
              <a:spcBef>
                <a:spcPct val="0"/>
              </a:spcBef>
            </a:pPr>
            <a:r>
              <a:rPr lang="en-GB" dirty="0"/>
              <a:t>Is a bull a friendly animal? </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10</a:t>
            </a:fld>
            <a:endParaRPr lang="en-GB"/>
          </a:p>
        </p:txBody>
      </p:sp>
    </p:spTree>
    <p:extLst>
      <p:ext uri="{BB962C8B-B14F-4D97-AF65-F5344CB8AC3E}">
        <p14:creationId xmlns:p14="http://schemas.microsoft.com/office/powerpoint/2010/main" val="296048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b="1" u="sng" dirty="0"/>
              <a:t>Animals </a:t>
            </a:r>
            <a:r>
              <a:rPr lang="en-GB" b="1" u="sng" dirty="0" err="1"/>
              <a:t>cont</a:t>
            </a:r>
            <a:endParaRPr lang="en-GB" b="1" u="sng" dirty="0"/>
          </a:p>
          <a:p>
            <a:pPr eaLnBrk="1" hangingPunct="1">
              <a:lnSpc>
                <a:spcPct val="80000"/>
              </a:lnSpc>
              <a:spcBef>
                <a:spcPct val="0"/>
              </a:spcBef>
            </a:pPr>
            <a:endParaRPr lang="en-GB" dirty="0"/>
          </a:p>
          <a:p>
            <a:pPr eaLnBrk="1" hangingPunct="1">
              <a:lnSpc>
                <a:spcPct val="80000"/>
              </a:lnSpc>
              <a:spcBef>
                <a:spcPct val="0"/>
              </a:spcBef>
            </a:pPr>
            <a:r>
              <a:rPr lang="en-GB" dirty="0"/>
              <a:t>If you saw a bull in a field do you think that would be a good place to go for a walk or to have a picnic?</a:t>
            </a:r>
          </a:p>
          <a:p>
            <a:pPr eaLnBrk="1" hangingPunct="1">
              <a:lnSpc>
                <a:spcPct val="80000"/>
              </a:lnSpc>
              <a:spcBef>
                <a:spcPct val="0"/>
              </a:spcBef>
            </a:pPr>
            <a:endParaRPr lang="en-GB" dirty="0"/>
          </a:p>
          <a:p>
            <a:pPr eaLnBrk="1" hangingPunct="1">
              <a:lnSpc>
                <a:spcPct val="80000"/>
              </a:lnSpc>
              <a:spcBef>
                <a:spcPct val="0"/>
              </a:spcBef>
            </a:pPr>
            <a:r>
              <a:rPr lang="en-GB" dirty="0"/>
              <a:t>What do you think might happen? (the bull might charge at you)</a:t>
            </a:r>
          </a:p>
          <a:p>
            <a:endParaRPr lang="en-GB" dirty="0"/>
          </a:p>
          <a:p>
            <a:r>
              <a:rPr lang="en-GB" dirty="0"/>
              <a:t>Do</a:t>
            </a:r>
            <a:r>
              <a:rPr lang="en-GB" baseline="0" dirty="0"/>
              <a:t> you think you could out run the bull?</a:t>
            </a:r>
          </a:p>
          <a:p>
            <a:endParaRPr lang="en-GB" baseline="0" dirty="0"/>
          </a:p>
          <a:p>
            <a:r>
              <a:rPr lang="en-GB" dirty="0"/>
              <a:t>Behind the gate looking into the field is</a:t>
            </a:r>
            <a:r>
              <a:rPr lang="en-GB" baseline="0" dirty="0"/>
              <a:t> a safe place to watch the bull or any cattle. Behind a gate keeps you a safe distance from the cattle so they don’t become aggressive</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11</a:t>
            </a:fld>
            <a:endParaRPr lang="en-GB"/>
          </a:p>
        </p:txBody>
      </p:sp>
    </p:spTree>
    <p:extLst>
      <p:ext uri="{BB962C8B-B14F-4D97-AF65-F5344CB8AC3E}">
        <p14:creationId xmlns:p14="http://schemas.microsoft.com/office/powerpoint/2010/main" val="299196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Cow and calf</a:t>
            </a:r>
          </a:p>
          <a:p>
            <a:pPr eaLnBrk="1" hangingPunct="1">
              <a:spcBef>
                <a:spcPct val="0"/>
              </a:spcBef>
            </a:pPr>
            <a:endParaRPr lang="en-GB" i="1" dirty="0"/>
          </a:p>
          <a:p>
            <a:pPr eaLnBrk="1" hangingPunct="1">
              <a:spcBef>
                <a:spcPct val="0"/>
              </a:spcBef>
            </a:pPr>
            <a:r>
              <a:rPr lang="en-GB" dirty="0"/>
              <a:t>What can we see in the picture?</a:t>
            </a:r>
          </a:p>
          <a:p>
            <a:pPr eaLnBrk="1" hangingPunct="1">
              <a:spcBef>
                <a:spcPct val="0"/>
              </a:spcBef>
            </a:pPr>
            <a:endParaRPr lang="en-GB" dirty="0"/>
          </a:p>
          <a:p>
            <a:pPr eaLnBrk="1" hangingPunct="1">
              <a:spcBef>
                <a:spcPct val="0"/>
              </a:spcBef>
            </a:pPr>
            <a:r>
              <a:rPr lang="en-GB" dirty="0"/>
              <a:t>You know a cow is just like any mummy when she has her baby with her  - what do you think she wants to do for her baby? (protect it)</a:t>
            </a:r>
          </a:p>
          <a:p>
            <a:pPr eaLnBrk="1" hangingPunct="1">
              <a:spcBef>
                <a:spcPct val="0"/>
              </a:spcBef>
            </a:pPr>
            <a:endParaRPr lang="en-GB" dirty="0"/>
          </a:p>
          <a:p>
            <a:pPr eaLnBrk="1" hangingPunct="1">
              <a:spcBef>
                <a:spcPct val="0"/>
              </a:spcBef>
            </a:pPr>
            <a:r>
              <a:rPr lang="en-GB" dirty="0"/>
              <a:t>Yes you’re right, she wants to protect it and if she sees someone coming too close she might think they’re going to harm her calf, and what might she do? (charge at them and knock you down)</a:t>
            </a:r>
          </a:p>
          <a:p>
            <a:pPr eaLnBrk="1" hangingPunct="1">
              <a:spcBef>
                <a:spcPct val="0"/>
              </a:spcBef>
            </a:pPr>
            <a:endParaRPr lang="en-GB" dirty="0"/>
          </a:p>
          <a:p>
            <a:pPr eaLnBrk="1" hangingPunct="1">
              <a:spcBef>
                <a:spcPct val="0"/>
              </a:spcBef>
            </a:pPr>
            <a:r>
              <a:rPr lang="en-GB" dirty="0"/>
              <a:t>Just a few years ago here in Northern Ireland there was a little girl who was out in a field with her daddy looking at a cow and calf. The cow thought the little girl was going to harm her calf and ran and knocked her down. It’s very sad but that little girl was actually killed.</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12</a:t>
            </a:fld>
            <a:endParaRPr lang="en-GB"/>
          </a:p>
        </p:txBody>
      </p:sp>
    </p:spTree>
    <p:extLst>
      <p:ext uri="{BB962C8B-B14F-4D97-AF65-F5344CB8AC3E}">
        <p14:creationId xmlns:p14="http://schemas.microsoft.com/office/powerpoint/2010/main" val="394328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PTO shafts</a:t>
            </a:r>
          </a:p>
          <a:p>
            <a:pPr eaLnBrk="1" hangingPunct="1">
              <a:spcBef>
                <a:spcPct val="0"/>
              </a:spcBef>
            </a:pPr>
            <a:endParaRPr lang="en-GB" b="1" u="sng" dirty="0"/>
          </a:p>
          <a:p>
            <a:pPr eaLnBrk="1" hangingPunct="1">
              <a:spcBef>
                <a:spcPct val="0"/>
              </a:spcBef>
            </a:pPr>
            <a:r>
              <a:rPr lang="en-GB" dirty="0"/>
              <a:t>Tractors are not only dangerous to ride on, they also have moving parts that are also very dangerous. </a:t>
            </a:r>
          </a:p>
          <a:p>
            <a:pPr eaLnBrk="1" hangingPunct="1">
              <a:spcBef>
                <a:spcPct val="0"/>
              </a:spcBef>
            </a:pPr>
            <a:endParaRPr lang="en-GB" dirty="0"/>
          </a:p>
          <a:p>
            <a:pPr eaLnBrk="1" hangingPunct="1">
              <a:spcBef>
                <a:spcPct val="0"/>
              </a:spcBef>
            </a:pPr>
            <a:r>
              <a:rPr lang="en-GB" dirty="0"/>
              <a:t>Can anyone tell me what this is a photograph of? </a:t>
            </a:r>
          </a:p>
          <a:p>
            <a:pPr eaLnBrk="1" hangingPunct="1">
              <a:spcBef>
                <a:spcPct val="0"/>
              </a:spcBef>
            </a:pPr>
            <a:endParaRPr lang="en-GB" dirty="0"/>
          </a:p>
          <a:p>
            <a:pPr eaLnBrk="1" hangingPunct="1">
              <a:spcBef>
                <a:spcPct val="0"/>
              </a:spcBef>
            </a:pPr>
            <a:r>
              <a:rPr lang="en-GB" dirty="0"/>
              <a:t>That’s right – it’s a Power Take Off Shaft known as a PTO.</a:t>
            </a:r>
          </a:p>
          <a:p>
            <a:pPr eaLnBrk="1" hangingPunct="1">
              <a:spcBef>
                <a:spcPct val="0"/>
              </a:spcBef>
            </a:pPr>
            <a:endParaRPr lang="en-GB" dirty="0"/>
          </a:p>
          <a:p>
            <a:pPr eaLnBrk="1" hangingPunct="1">
              <a:spcBef>
                <a:spcPct val="0"/>
              </a:spcBef>
            </a:pPr>
            <a:r>
              <a:rPr lang="en-GB" dirty="0"/>
              <a:t>This can be a very dangerous part of the tractor and can cause real harm.</a:t>
            </a:r>
          </a:p>
          <a:p>
            <a:pPr eaLnBrk="1" hangingPunct="1">
              <a:spcBef>
                <a:spcPct val="0"/>
              </a:spcBef>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Does anyone know</a:t>
            </a:r>
            <a:r>
              <a:rPr lang="en-GB" baseline="0" dirty="0"/>
              <a:t> if this picture looks safe? (No)</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eaLnBrk="1" hangingPunct="1">
              <a:spcBef>
                <a:spcPct val="0"/>
              </a:spcBef>
            </a:pPr>
            <a:r>
              <a:rPr lang="en-GB" dirty="0"/>
              <a:t>The</a:t>
            </a:r>
            <a:r>
              <a:rPr lang="en-GB" baseline="0" dirty="0"/>
              <a:t> PTO should have a guard on it to stop anyone getting close to the moving parts, like in the next photo.</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13</a:t>
            </a:fld>
            <a:endParaRPr lang="en-GB"/>
          </a:p>
        </p:txBody>
      </p:sp>
    </p:spTree>
    <p:extLst>
      <p:ext uri="{BB962C8B-B14F-4D97-AF65-F5344CB8AC3E}">
        <p14:creationId xmlns:p14="http://schemas.microsoft.com/office/powerpoint/2010/main" val="397944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a:p>
            <a:pPr eaLnBrk="1" hangingPunct="1">
              <a:spcBef>
                <a:spcPct val="0"/>
              </a:spcBef>
            </a:pPr>
            <a:r>
              <a:rPr lang="en-GB" dirty="0"/>
              <a:t>In this photograph you can see a yellow cover –this is the PTO cover and it should always be there to protect you from the moving PTO shaft.</a:t>
            </a:r>
          </a:p>
          <a:p>
            <a:pPr eaLnBrk="1" hangingPunct="1">
              <a:spcBef>
                <a:spcPct val="0"/>
              </a:spcBef>
            </a:pPr>
            <a:endParaRPr lang="en-GB" dirty="0"/>
          </a:p>
          <a:p>
            <a:pPr eaLnBrk="1" hangingPunct="1">
              <a:spcBef>
                <a:spcPct val="0"/>
              </a:spcBef>
            </a:pPr>
            <a:r>
              <a:rPr lang="en-GB" dirty="0"/>
              <a:t>If the cover isn’t there or if it is broken you could get your clothes caught up in these and have a very serious accident.</a:t>
            </a:r>
          </a:p>
          <a:p>
            <a:pPr eaLnBrk="1" hangingPunct="1">
              <a:spcBef>
                <a:spcPct val="0"/>
              </a:spcBef>
            </a:pPr>
            <a:endParaRPr lang="en-GB" dirty="0"/>
          </a:p>
          <a:p>
            <a:pPr eaLnBrk="1" hangingPunct="1">
              <a:spcBef>
                <a:spcPct val="0"/>
              </a:spcBef>
            </a:pPr>
            <a:r>
              <a:rPr lang="en-GB" dirty="0"/>
              <a:t>Always remember to stay away from this and if you see that there is no cover – tell an adult.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14</a:t>
            </a:fld>
            <a:endParaRPr lang="en-GB"/>
          </a:p>
        </p:txBody>
      </p:sp>
    </p:spTree>
    <p:extLst>
      <p:ext uri="{BB962C8B-B14F-4D97-AF65-F5344CB8AC3E}">
        <p14:creationId xmlns:p14="http://schemas.microsoft.com/office/powerpoint/2010/main" val="4135367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Slurry</a:t>
            </a:r>
          </a:p>
          <a:p>
            <a:pPr eaLnBrk="1" hangingPunct="1">
              <a:spcBef>
                <a:spcPct val="0"/>
              </a:spcBef>
            </a:pPr>
            <a:endParaRPr lang="en-GB" b="1" u="sng" dirty="0"/>
          </a:p>
          <a:p>
            <a:pPr eaLnBrk="1" hangingPunct="1">
              <a:spcBef>
                <a:spcPct val="0"/>
              </a:spcBef>
            </a:pPr>
            <a:r>
              <a:rPr lang="en-GB" dirty="0"/>
              <a:t>Does anybody know what is happening in this photo?</a:t>
            </a:r>
          </a:p>
          <a:p>
            <a:pPr eaLnBrk="1" hangingPunct="1">
              <a:spcBef>
                <a:spcPct val="0"/>
              </a:spcBef>
            </a:pPr>
            <a:endParaRPr lang="en-GB" dirty="0"/>
          </a:p>
          <a:p>
            <a:pPr eaLnBrk="1" hangingPunct="1">
              <a:spcBef>
                <a:spcPct val="0"/>
              </a:spcBef>
            </a:pPr>
            <a:r>
              <a:rPr lang="en-GB" dirty="0"/>
              <a:t>Yes that’s right the</a:t>
            </a:r>
            <a:r>
              <a:rPr lang="en-GB" baseline="0" dirty="0"/>
              <a:t> slurry is being mixed. </a:t>
            </a:r>
          </a:p>
          <a:p>
            <a:pPr eaLnBrk="1" hangingPunct="1">
              <a:spcBef>
                <a:spcPct val="0"/>
              </a:spcBef>
            </a:pPr>
            <a:endParaRPr lang="en-GB" dirty="0"/>
          </a:p>
          <a:p>
            <a:pPr eaLnBrk="1" hangingPunct="1">
              <a:spcBef>
                <a:spcPct val="0"/>
              </a:spcBef>
            </a:pPr>
            <a:r>
              <a:rPr lang="en-GB" dirty="0"/>
              <a:t>Who knows what slurry is? </a:t>
            </a:r>
          </a:p>
          <a:p>
            <a:pPr eaLnBrk="1" hangingPunct="1">
              <a:spcBef>
                <a:spcPct val="0"/>
              </a:spcBef>
            </a:pPr>
            <a:endParaRPr lang="en-GB" dirty="0"/>
          </a:p>
          <a:p>
            <a:pPr eaLnBrk="1" hangingPunct="1">
              <a:spcBef>
                <a:spcPct val="0"/>
              </a:spcBef>
            </a:pPr>
            <a:r>
              <a:rPr lang="en-GB" dirty="0"/>
              <a:t>Well it’s the animal’s poos and pees all mixed together, and the farmer stores it either in tanks under the animal sheds or sometimes in open areas above</a:t>
            </a:r>
            <a:r>
              <a:rPr lang="en-GB" baseline="0" dirty="0"/>
              <a:t> ground in big tanks. </a:t>
            </a:r>
          </a:p>
          <a:p>
            <a:pPr eaLnBrk="1" hangingPunct="1">
              <a:spcBef>
                <a:spcPct val="0"/>
              </a:spcBef>
            </a:pPr>
            <a:endParaRPr lang="en-GB" dirty="0"/>
          </a:p>
          <a:p>
            <a:pPr eaLnBrk="1" hangingPunct="1">
              <a:spcBef>
                <a:spcPct val="0"/>
              </a:spcBef>
            </a:pPr>
            <a:r>
              <a:rPr lang="en-GB" dirty="0"/>
              <a:t>Slurry is horrible stuff – you can’t swim through it and it gives off dangerous gas that can knock you out, and slurry tanks are often very deep, so if you were to fall in you probably wouldn’t be able to get out again and he could drown.</a:t>
            </a:r>
          </a:p>
          <a:p>
            <a:pPr eaLnBrk="1" hangingPunct="1">
              <a:spcBef>
                <a:spcPct val="0"/>
              </a:spcBef>
            </a:pPr>
            <a:endParaRPr lang="en-GB" dirty="0"/>
          </a:p>
          <a:p>
            <a:pPr eaLnBrk="1" hangingPunct="1">
              <a:spcBef>
                <a:spcPct val="0"/>
              </a:spcBef>
            </a:pPr>
            <a:r>
              <a:rPr lang="en-GB" dirty="0"/>
              <a:t>Do</a:t>
            </a:r>
            <a:r>
              <a:rPr lang="en-GB" baseline="0" dirty="0"/>
              <a:t> you think the children in the photo are safe beside the tractor as it mixes?</a:t>
            </a:r>
          </a:p>
          <a:p>
            <a:pPr eaLnBrk="1" hangingPunct="1">
              <a:spcBef>
                <a:spcPct val="0"/>
              </a:spcBef>
            </a:pPr>
            <a:endParaRPr lang="en-GB" baseline="0" dirty="0"/>
          </a:p>
          <a:p>
            <a:pPr eaLnBrk="1" hangingPunct="1">
              <a:spcBef>
                <a:spcPct val="0"/>
              </a:spcBef>
            </a:pPr>
            <a:r>
              <a:rPr lang="en-GB" baseline="0" dirty="0"/>
              <a:t>Do you think they realise? Are they too busy on their mobile phones?</a:t>
            </a:r>
          </a:p>
          <a:p>
            <a:pPr eaLnBrk="1" hangingPunct="1">
              <a:spcBef>
                <a:spcPct val="0"/>
              </a:spcBef>
            </a:pPr>
            <a:endParaRPr lang="en-GB" dirty="0"/>
          </a:p>
          <a:p>
            <a:pPr eaLnBrk="1" hangingPunct="1">
              <a:spcBef>
                <a:spcPct val="0"/>
              </a:spcBef>
            </a:pPr>
            <a:r>
              <a:rPr lang="en-GB" dirty="0"/>
              <a:t>So if you see an area like this on the farm what will you do to stay safe? (keep away)</a:t>
            </a:r>
          </a:p>
          <a:p>
            <a:endParaRPr lang="en-GB" baseline="0" dirty="0"/>
          </a:p>
          <a:p>
            <a:r>
              <a:rPr lang="en-GB" baseline="0" dirty="0"/>
              <a:t>If you see adults working with slurry, especially mixing slurry with a pump, stay well away as slurry gives off gases when its mixed which can make you very sick and even kill you. Don’t go inside a shed where slurry is being mixed.</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15</a:t>
            </a:fld>
            <a:endParaRPr lang="en-GB"/>
          </a:p>
        </p:txBody>
      </p:sp>
    </p:spTree>
    <p:extLst>
      <p:ext uri="{BB962C8B-B14F-4D97-AF65-F5344CB8AC3E}">
        <p14:creationId xmlns:p14="http://schemas.microsoft.com/office/powerpoint/2010/main" val="79679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anyone know what this is a photo</a:t>
            </a:r>
            <a:r>
              <a:rPr lang="en-GB" baseline="0" dirty="0"/>
              <a:t> of? Does it look safe (thumbs up or down)</a:t>
            </a:r>
          </a:p>
          <a:p>
            <a:endParaRPr lang="en-GB" baseline="0" dirty="0"/>
          </a:p>
          <a:p>
            <a:r>
              <a:rPr lang="en-GB" baseline="0" dirty="0"/>
              <a:t>That’s right its an open slurry tank. The farmer is using the pipe to draw up the slurry from the tank into the slurry tanker but he has left the tank open so the boys could fall into the tank. </a:t>
            </a:r>
          </a:p>
          <a:p>
            <a:endParaRPr lang="en-GB" baseline="0" dirty="0"/>
          </a:p>
          <a:p>
            <a:r>
              <a:rPr lang="en-GB" baseline="0" dirty="0"/>
              <a:t>Its very important that if you see the farmer working with slurry that you stay well away.</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16</a:t>
            </a:fld>
            <a:endParaRPr lang="en-GB"/>
          </a:p>
        </p:txBody>
      </p:sp>
    </p:spTree>
    <p:extLst>
      <p:ext uri="{BB962C8B-B14F-4D97-AF65-F5344CB8AC3E}">
        <p14:creationId xmlns:p14="http://schemas.microsoft.com/office/powerpoint/2010/main" val="3842149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Climbing </a:t>
            </a:r>
          </a:p>
          <a:p>
            <a:pPr eaLnBrk="1" hangingPunct="1">
              <a:spcBef>
                <a:spcPct val="0"/>
              </a:spcBef>
            </a:pPr>
            <a:endParaRPr lang="en-GB" dirty="0"/>
          </a:p>
          <a:p>
            <a:pPr eaLnBrk="1" hangingPunct="1">
              <a:spcBef>
                <a:spcPct val="0"/>
              </a:spcBef>
            </a:pPr>
            <a:r>
              <a:rPr lang="en-GB" dirty="0"/>
              <a:t>There are usually lots of things lying around farms for you to climb on.  The problem is that when you climb on things there is a chance that you might fall off and hurt yourself. </a:t>
            </a:r>
          </a:p>
          <a:p>
            <a:pPr eaLnBrk="1" hangingPunct="1">
              <a:spcBef>
                <a:spcPct val="0"/>
              </a:spcBef>
            </a:pPr>
            <a:endParaRPr lang="en-GB" dirty="0"/>
          </a:p>
          <a:p>
            <a:pPr eaLnBrk="1" hangingPunct="1">
              <a:spcBef>
                <a:spcPct val="0"/>
              </a:spcBef>
            </a:pPr>
            <a:r>
              <a:rPr lang="en-GB" dirty="0"/>
              <a:t>Farmers are very busy and sometimes leave things lying around that they really shouldn’t.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Silage bales look like great fun to play on but they can be very dangerous. When stacked they can be very high and sometimes there not very stable. They are not safe to play on</a:t>
            </a:r>
            <a:r>
              <a:rPr lang="en-GB" baseline="0" dirty="0"/>
              <a:t> or climb onto.</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This</a:t>
            </a:r>
            <a:r>
              <a:rPr lang="en-GB" baseline="0" dirty="0"/>
              <a:t> little boy fell of the bales and was very badly hurt but he was very lucky he wasn’t seriously injured. </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17</a:t>
            </a:fld>
            <a:endParaRPr lang="en-GB"/>
          </a:p>
        </p:txBody>
      </p:sp>
    </p:spTree>
    <p:extLst>
      <p:ext uri="{BB962C8B-B14F-4D97-AF65-F5344CB8AC3E}">
        <p14:creationId xmlns:p14="http://schemas.microsoft.com/office/powerpoint/2010/main" val="12734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Climbing </a:t>
            </a:r>
          </a:p>
          <a:p>
            <a:endParaRPr lang="en-GB" dirty="0"/>
          </a:p>
          <a:p>
            <a:r>
              <a:rPr lang="en-GB" dirty="0"/>
              <a:t>Do</a:t>
            </a:r>
            <a:r>
              <a:rPr lang="en-GB" baseline="0" dirty="0"/>
              <a:t> these hay bales look safe to try climb up? </a:t>
            </a:r>
          </a:p>
          <a:p>
            <a:endParaRPr lang="en-GB" baseline="0" dirty="0"/>
          </a:p>
          <a:p>
            <a:r>
              <a:rPr lang="en-GB" baseline="0" dirty="0"/>
              <a:t>They are very high and if a child tried to climb up them they could fall off them a great height even though they are well stacked the bales are not meant for climbing.</a:t>
            </a:r>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18</a:t>
            </a:fld>
            <a:endParaRPr lang="en-GB"/>
          </a:p>
        </p:txBody>
      </p:sp>
    </p:spTree>
    <p:extLst>
      <p:ext uri="{BB962C8B-B14F-4D97-AF65-F5344CB8AC3E}">
        <p14:creationId xmlns:p14="http://schemas.microsoft.com/office/powerpoint/2010/main" val="227908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Things</a:t>
            </a:r>
            <a:r>
              <a:rPr lang="en-GB" b="1" u="sng" baseline="0" dirty="0"/>
              <a:t> you can do</a:t>
            </a:r>
            <a:endParaRPr lang="en-GB" b="1" u="sng" dirty="0"/>
          </a:p>
          <a:p>
            <a:pPr eaLnBrk="1" hangingPunct="1">
              <a:spcBef>
                <a:spcPct val="0"/>
              </a:spcBef>
            </a:pPr>
            <a:endParaRPr lang="en-GB" dirty="0"/>
          </a:p>
          <a:p>
            <a:pPr eaLnBrk="1" hangingPunct="1">
              <a:spcBef>
                <a:spcPct val="0"/>
              </a:spcBef>
            </a:pPr>
            <a:r>
              <a:rPr lang="en-GB" dirty="0"/>
              <a:t>There are some things that you can do around the farm.  </a:t>
            </a:r>
          </a:p>
          <a:p>
            <a:pPr eaLnBrk="1" hangingPunct="1">
              <a:spcBef>
                <a:spcPct val="0"/>
              </a:spcBef>
            </a:pPr>
            <a:endParaRPr lang="en-GB" dirty="0"/>
          </a:p>
          <a:p>
            <a:pPr eaLnBrk="1" hangingPunct="1">
              <a:spcBef>
                <a:spcPct val="0"/>
              </a:spcBef>
            </a:pPr>
            <a:r>
              <a:rPr lang="en-GB" dirty="0"/>
              <a:t>Just like the boy in this photo – you can help out when you’re with an adult whether</a:t>
            </a:r>
            <a:r>
              <a:rPr lang="en-GB" baseline="0" dirty="0"/>
              <a:t> its checking calves or helping to feed like in the next photo</a:t>
            </a:r>
            <a:r>
              <a:rPr lang="en-GB" dirty="0"/>
              <a: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19</a:t>
            </a:fld>
            <a:endParaRPr lang="en-GB"/>
          </a:p>
        </p:txBody>
      </p:sp>
    </p:spTree>
    <p:extLst>
      <p:ext uri="{BB962C8B-B14F-4D97-AF65-F5344CB8AC3E}">
        <p14:creationId xmlns:p14="http://schemas.microsoft.com/office/powerpoint/2010/main" val="1835169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Riding on tractors </a:t>
            </a:r>
          </a:p>
          <a:p>
            <a:pPr eaLnBrk="1" hangingPunct="1">
              <a:spcBef>
                <a:spcPct val="0"/>
              </a:spcBef>
            </a:pPr>
            <a:endParaRPr lang="en-GB" sz="1200" b="1" u="sng" dirty="0"/>
          </a:p>
          <a:p>
            <a:pPr eaLnBrk="1" hangingPunct="1">
              <a:spcBef>
                <a:spcPct val="0"/>
              </a:spcBef>
            </a:pPr>
            <a:r>
              <a:rPr lang="en-GB" sz="1200" dirty="0"/>
              <a:t>First I’m going to talk about tractors as they are one of the most dangerous thing on the farm. </a:t>
            </a:r>
          </a:p>
          <a:p>
            <a:pPr eaLnBrk="1" hangingPunct="1">
              <a:spcBef>
                <a:spcPct val="0"/>
              </a:spcBef>
            </a:pPr>
            <a:endParaRPr lang="en-GB" sz="1200" dirty="0"/>
          </a:p>
          <a:p>
            <a:pPr eaLnBrk="1" hangingPunct="1">
              <a:spcBef>
                <a:spcPct val="0"/>
              </a:spcBef>
            </a:pPr>
            <a:r>
              <a:rPr lang="en-GB" sz="1200" dirty="0"/>
              <a:t>What do you see in this photo? ( a girl getting into a tractor)</a:t>
            </a:r>
          </a:p>
          <a:p>
            <a:pPr eaLnBrk="1" hangingPunct="1">
              <a:spcBef>
                <a:spcPct val="0"/>
              </a:spcBef>
            </a:pPr>
            <a:endParaRPr lang="en-GB" sz="1200" dirty="0"/>
          </a:p>
          <a:p>
            <a:pPr eaLnBrk="1" hangingPunct="1">
              <a:spcBef>
                <a:spcPct val="0"/>
              </a:spcBef>
            </a:pPr>
            <a:r>
              <a:rPr lang="en-GB" sz="1200" dirty="0"/>
              <a:t>How old do you think this girl is? ( 10 or 11)</a:t>
            </a:r>
          </a:p>
          <a:p>
            <a:pPr eaLnBrk="1" hangingPunct="1">
              <a:spcBef>
                <a:spcPct val="0"/>
              </a:spcBef>
            </a:pPr>
            <a:endParaRPr lang="en-GB" sz="1200" dirty="0"/>
          </a:p>
          <a:p>
            <a:pPr eaLnBrk="1" hangingPunct="1">
              <a:spcBef>
                <a:spcPct val="0"/>
              </a:spcBef>
            </a:pPr>
            <a:r>
              <a:rPr lang="en-GB" sz="1200" dirty="0"/>
              <a:t>How old do you think you have to be before you’re allowed to get into a tractor as a passenger? (13 years old).</a:t>
            </a:r>
          </a:p>
          <a:p>
            <a:pPr eaLnBrk="1" hangingPunct="1">
              <a:spcBef>
                <a:spcPct val="0"/>
              </a:spcBef>
            </a:pPr>
            <a:endParaRPr lang="en-GB" sz="1200" dirty="0"/>
          </a:p>
          <a:p>
            <a:pPr eaLnBrk="1" hangingPunct="1">
              <a:spcBef>
                <a:spcPct val="0"/>
              </a:spcBef>
            </a:pPr>
            <a:r>
              <a:rPr lang="en-GB" sz="1200" dirty="0"/>
              <a:t>It’s against the law for children under 13 to be in a tractor even as a passenger, because so many children fall out of tractors every year.</a:t>
            </a:r>
          </a:p>
          <a:p>
            <a:pPr eaLnBrk="1" hangingPunct="1">
              <a:spcBef>
                <a:spcPct val="0"/>
              </a:spcBef>
            </a:pPr>
            <a:endParaRPr lang="en-GB" sz="1200" dirty="0"/>
          </a:p>
          <a:p>
            <a:pPr eaLnBrk="1" hangingPunct="1">
              <a:spcBef>
                <a:spcPct val="0"/>
              </a:spcBef>
            </a:pPr>
            <a:r>
              <a:rPr lang="en-GB" sz="1200" dirty="0"/>
              <a:t>This type of accident often happens in the same way – the child gets into the tractor with the driver, and the driver thinks they are safe, but sometimes the child will hold onto the door of the tractor to steady themselves and sometimes they pull on the handle of the door by mistake.</a:t>
            </a:r>
          </a:p>
          <a:p>
            <a:pPr eaLnBrk="1" hangingPunct="1">
              <a:spcBef>
                <a:spcPct val="0"/>
              </a:spcBef>
            </a:pPr>
            <a:endParaRPr lang="en-GB" sz="1200" dirty="0"/>
          </a:p>
          <a:p>
            <a:pPr eaLnBrk="1" hangingPunct="1">
              <a:spcBef>
                <a:spcPct val="0"/>
              </a:spcBef>
            </a:pPr>
            <a:r>
              <a:rPr lang="en-GB" sz="1200" dirty="0"/>
              <a:t>Most tractor now have a passenger seat</a:t>
            </a:r>
            <a:r>
              <a:rPr lang="en-GB" sz="1200" baseline="0" dirty="0"/>
              <a:t> but this does not mean that it is ok for anyone under 13 to get into them.</a:t>
            </a:r>
            <a:endParaRPr lang="en-GB" sz="1200" dirty="0"/>
          </a:p>
          <a:p>
            <a:pPr eaLnBrk="1" hangingPunct="1">
              <a:spcBef>
                <a:spcPct val="0"/>
              </a:spcBef>
            </a:pPr>
            <a:endParaRPr lang="en-GB" sz="1200" dirty="0"/>
          </a:p>
          <a:p>
            <a:pPr eaLnBrk="1" hangingPunct="1">
              <a:spcBef>
                <a:spcPct val="0"/>
              </a:spcBef>
            </a:pPr>
            <a:r>
              <a:rPr lang="en-GB" sz="1200" dirty="0"/>
              <a:t>What do you think happens when they pull on the door handle? (the door opens)</a:t>
            </a:r>
          </a:p>
          <a:p>
            <a:pPr eaLnBrk="1" hangingPunct="1">
              <a:spcBef>
                <a:spcPct val="0"/>
              </a:spcBef>
            </a:pPr>
            <a:endParaRPr lang="en-GB" sz="1200" dirty="0"/>
          </a:p>
          <a:p>
            <a:pPr eaLnBrk="1" hangingPunct="1">
              <a:spcBef>
                <a:spcPct val="0"/>
              </a:spcBef>
            </a:pPr>
            <a:r>
              <a:rPr lang="en-GB" sz="1200" b="1" u="sng" dirty="0"/>
              <a:t>Driving tractors </a:t>
            </a:r>
          </a:p>
          <a:p>
            <a:pPr eaLnBrk="1" hangingPunct="1">
              <a:spcBef>
                <a:spcPct val="0"/>
              </a:spcBef>
            </a:pPr>
            <a:endParaRPr lang="en-GB" sz="1200" b="1" u="sng" dirty="0"/>
          </a:p>
          <a:p>
            <a:pPr eaLnBrk="1" hangingPunct="1">
              <a:spcBef>
                <a:spcPct val="0"/>
              </a:spcBef>
            </a:pPr>
            <a:r>
              <a:rPr lang="en-GB" sz="1200" dirty="0"/>
              <a:t>Did you know that when you turn 13 you’re actually allowed to ride a tractor on a farm – but what do you think you have to do first? (attend a training course at one of the agricultural colleges like </a:t>
            </a:r>
            <a:r>
              <a:rPr lang="en-GB" sz="1200" dirty="0" err="1"/>
              <a:t>Greenmount</a:t>
            </a:r>
            <a:r>
              <a:rPr lang="en-GB" sz="1200" dirty="0"/>
              <a:t>, </a:t>
            </a:r>
            <a:r>
              <a:rPr lang="en-GB" sz="1200" dirty="0" err="1"/>
              <a:t>Loughry</a:t>
            </a:r>
            <a:r>
              <a:rPr lang="en-GB" sz="1200" dirty="0"/>
              <a:t> or Enniskillen and learn how to properly drive a tractor). </a:t>
            </a:r>
            <a:endParaRPr lang="en-GB" sz="1200" b="1" dirty="0"/>
          </a:p>
          <a:p>
            <a:pPr eaLnBrk="1" hangingPunct="1">
              <a:spcBef>
                <a:spcPct val="0"/>
              </a:spcBef>
            </a:pPr>
            <a:endParaRPr lang="en-GB" sz="1200" i="1" dirty="0"/>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a:t>
            </a:fld>
            <a:endParaRPr lang="en-GB"/>
          </a:p>
        </p:txBody>
      </p:sp>
    </p:spTree>
    <p:extLst>
      <p:ext uri="{BB962C8B-B14F-4D97-AF65-F5344CB8AC3E}">
        <p14:creationId xmlns:p14="http://schemas.microsoft.com/office/powerpoint/2010/main" val="310823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Things</a:t>
            </a:r>
            <a:r>
              <a:rPr lang="en-GB" b="1" u="sng" baseline="0" dirty="0"/>
              <a:t> you can do </a:t>
            </a:r>
            <a:r>
              <a:rPr lang="en-GB" b="1" u="sng" baseline="0" dirty="0" err="1"/>
              <a:t>cont</a:t>
            </a:r>
            <a:endParaRPr lang="en-GB" b="1" u="sng"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20</a:t>
            </a:fld>
            <a:endParaRPr lang="en-GB"/>
          </a:p>
        </p:txBody>
      </p:sp>
    </p:spTree>
    <p:extLst>
      <p:ext uri="{BB962C8B-B14F-4D97-AF65-F5344CB8AC3E}">
        <p14:creationId xmlns:p14="http://schemas.microsoft.com/office/powerpoint/2010/main" val="211347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a:effectLst/>
                <a:latin typeface="Arial" panose="020B0604020202020204" pitchFamily="34" charset="0"/>
                <a:ea typeface="Aptos" panose="020B0004020202020204" pitchFamily="34" charset="0"/>
                <a:cs typeface="Aptos" panose="020B0004020202020204" pitchFamily="34" charset="0"/>
              </a:rPr>
              <a:t>It is great fun to play outdoors when the weather is good but what should the boys and girls be careful to do when playing in the sun?</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dirty="0">
                <a:effectLst/>
                <a:latin typeface="Arial" panose="020B060402020202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a:buNone/>
            </a:pPr>
            <a:r>
              <a:rPr lang="en-US" sz="1800" dirty="0">
                <a:effectLst/>
                <a:latin typeface="Arial" panose="020B0604020202020204" pitchFamily="34" charset="0"/>
                <a:ea typeface="Aptos" panose="020B0004020202020204" pitchFamily="34" charset="0"/>
                <a:cs typeface="Aptos" panose="020B0004020202020204" pitchFamily="34" charset="0"/>
              </a:rPr>
              <a:t>Yes, you should always </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ptos" panose="020B0004020202020204" pitchFamily="34" charset="0"/>
              </a:rPr>
              <a:t>Wear a T-shirt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ptos" panose="020B0004020202020204" pitchFamily="34" charset="0"/>
              </a:rPr>
              <a:t>Wear a sun hat</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ptos" panose="020B0004020202020204" pitchFamily="34" charset="0"/>
              </a:rPr>
              <a:t>Play in the shade between 11am – 3pm</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Symbol" panose="05050102010706020507" pitchFamily="18" charset="2"/>
              <a:buChar char=""/>
            </a:pPr>
            <a:r>
              <a:rPr lang="en-US" sz="1800" b="0" dirty="0">
                <a:effectLst/>
                <a:latin typeface="Arial" panose="020B0604020202020204" pitchFamily="34" charset="0"/>
                <a:ea typeface="Times New Roman" panose="02020603050405020304" pitchFamily="18" charset="0"/>
                <a:cs typeface="Aptos" panose="020B0004020202020204" pitchFamily="34" charset="0"/>
              </a:rPr>
              <a:t>Apply a high protection sunscreen to exposed skin. It is recommended to use a </a:t>
            </a:r>
            <a:r>
              <a:rPr lang="en-GB" sz="1800" b="0" dirty="0">
                <a:effectLst/>
                <a:latin typeface="Aptos" panose="020B0004020202020204" pitchFamily="34" charset="0"/>
                <a:ea typeface="Aptos" panose="020B0004020202020204" pitchFamily="34" charset="0"/>
                <a:cs typeface="Aptos" panose="020B0004020202020204" pitchFamily="34" charset="0"/>
              </a:rPr>
              <a:t>minimum of SPF 30 but to encourage SPF 50</a:t>
            </a:r>
          </a:p>
        </p:txBody>
      </p:sp>
      <p:sp>
        <p:nvSpPr>
          <p:cNvPr id="4" name="Slide Number Placeholder 3"/>
          <p:cNvSpPr>
            <a:spLocks noGrp="1"/>
          </p:cNvSpPr>
          <p:nvPr>
            <p:ph type="sldNum" sz="quarter" idx="5"/>
          </p:nvPr>
        </p:nvSpPr>
        <p:spPr/>
        <p:txBody>
          <a:bodyPr/>
          <a:lstStyle/>
          <a:p>
            <a:fld id="{6A7861B5-91DA-47A6-A12D-F80C4B2B3187}" type="slidenum">
              <a:rPr lang="en-GB" smtClean="0"/>
              <a:t>21</a:t>
            </a:fld>
            <a:endParaRPr lang="en-GB"/>
          </a:p>
        </p:txBody>
      </p:sp>
    </p:spTree>
    <p:extLst>
      <p:ext uri="{BB962C8B-B14F-4D97-AF65-F5344CB8AC3E}">
        <p14:creationId xmlns:p14="http://schemas.microsoft.com/office/powerpoint/2010/main" val="290857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Hygiene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there’s lots of germs on farms, they can be dirty places and you can get dirty if you help</a:t>
            </a:r>
            <a:r>
              <a:rPr lang="en-GB" baseline="0" dirty="0"/>
              <a:t> out on the farm.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a:t>
            </a:r>
            <a:r>
              <a:rPr lang="en-GB" baseline="0" dirty="0"/>
              <a:t> ever you’ve done on the farm whether it be feeding or petting the animals what must you remember to do?? (wash your hands)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go home today, please tell your parents about the things you have been told and remind everyone who lives on the farm about the different ways to stay safe.</a:t>
            </a:r>
          </a:p>
          <a:p>
            <a:endParaRPr lang="en-GB" dirty="0"/>
          </a:p>
          <a:p>
            <a:r>
              <a:rPr lang="en-GB" dirty="0"/>
              <a:t>Thank you everyone for listening, has anyone any questions?</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22</a:t>
            </a:fld>
            <a:endParaRPr lang="en-GB"/>
          </a:p>
        </p:txBody>
      </p:sp>
    </p:spTree>
    <p:extLst>
      <p:ext uri="{BB962C8B-B14F-4D97-AF65-F5344CB8AC3E}">
        <p14:creationId xmlns:p14="http://schemas.microsoft.com/office/powerpoint/2010/main" val="35835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great, now were going to watch a short film where some children are going to tell you about the dangers on farms and you’ll get to see some of the things we’ve talked about.</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23</a:t>
            </a:fld>
            <a:endParaRPr lang="en-GB"/>
          </a:p>
        </p:txBody>
      </p:sp>
    </p:spTree>
    <p:extLst>
      <p:ext uri="{BB962C8B-B14F-4D97-AF65-F5344CB8AC3E}">
        <p14:creationId xmlns:p14="http://schemas.microsoft.com/office/powerpoint/2010/main" val="168896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sz="1200" b="1" u="sng" dirty="0"/>
              <a:t>Message for key stage 2: </a:t>
            </a:r>
          </a:p>
          <a:p>
            <a:pPr eaLnBrk="1" hangingPunct="1">
              <a:spcBef>
                <a:spcPct val="0"/>
              </a:spcBef>
            </a:pPr>
            <a:endParaRPr lang="en-GB" sz="1200" b="1" u="sng" dirty="0"/>
          </a:p>
          <a:p>
            <a:pPr eaLnBrk="1" hangingPunct="1">
              <a:spcBef>
                <a:spcPct val="0"/>
              </a:spcBef>
            </a:pPr>
            <a:r>
              <a:rPr lang="en-GB" sz="1200" dirty="0"/>
              <a:t>This was a young driver who hadn’t learnt how to drive a tractor properly. He lost control of the tractor as it was going down the field and it overturned. Can you see the tracks down the field where</a:t>
            </a:r>
            <a:r>
              <a:rPr lang="en-GB" sz="1200" baseline="0" dirty="0"/>
              <a:t> the tractor went?</a:t>
            </a:r>
            <a:endParaRPr lang="en-GB" sz="1200" dirty="0"/>
          </a:p>
          <a:p>
            <a:pPr eaLnBrk="1" hangingPunct="1">
              <a:spcBef>
                <a:spcPct val="0"/>
              </a:spcBef>
            </a:pPr>
            <a:endParaRPr lang="en-GB" sz="1200" dirty="0"/>
          </a:p>
          <a:p>
            <a:pPr eaLnBrk="1" hangingPunct="1">
              <a:spcBef>
                <a:spcPct val="0"/>
              </a:spcBef>
            </a:pPr>
            <a:r>
              <a:rPr lang="en-GB" sz="1200" dirty="0"/>
              <a:t>This accident might not have happened if the driver had been on a training course and had learnt how to drive safely.</a:t>
            </a:r>
          </a:p>
          <a:p>
            <a:pPr eaLnBrk="1" hangingPunct="1">
              <a:spcBef>
                <a:spcPct val="0"/>
              </a:spcBef>
            </a:pPr>
            <a:endParaRPr lang="en-GB" sz="1200" dirty="0"/>
          </a:p>
          <a:p>
            <a:pPr eaLnBrk="1" hangingPunct="1">
              <a:spcBef>
                <a:spcPct val="0"/>
              </a:spcBef>
            </a:pPr>
            <a:r>
              <a:rPr lang="en-GB" sz="1200" dirty="0"/>
              <a:t>So will you remember when you turn 13 - if you want to drive a tractor to get your mum or dad to put your name down for one of the driver training courses at </a:t>
            </a:r>
            <a:r>
              <a:rPr lang="en-GB" sz="1200" dirty="0" err="1"/>
              <a:t>Greenmount</a:t>
            </a:r>
            <a:r>
              <a:rPr lang="en-GB" sz="1200" dirty="0"/>
              <a:t>, </a:t>
            </a:r>
            <a:r>
              <a:rPr lang="en-GB" sz="1200" dirty="0" err="1"/>
              <a:t>Loughry</a:t>
            </a:r>
            <a:r>
              <a:rPr lang="en-GB" sz="1200" dirty="0"/>
              <a:t> or Enniskillen college?</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3</a:t>
            </a:fld>
            <a:endParaRPr lang="en-GB"/>
          </a:p>
        </p:txBody>
      </p:sp>
    </p:spTree>
    <p:extLst>
      <p:ext uri="{BB962C8B-B14F-4D97-AF65-F5344CB8AC3E}">
        <p14:creationId xmlns:p14="http://schemas.microsoft.com/office/powerpoint/2010/main" val="82468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Quad bikes</a:t>
            </a:r>
          </a:p>
          <a:p>
            <a:pPr eaLnBrk="1" hangingPunct="1">
              <a:lnSpc>
                <a:spcPct val="80000"/>
              </a:lnSpc>
              <a:spcBef>
                <a:spcPct val="0"/>
              </a:spcBef>
            </a:pPr>
            <a:endParaRPr lang="en-GB" sz="1200" b="1" i="1" dirty="0"/>
          </a:p>
          <a:p>
            <a:pPr eaLnBrk="1" hangingPunct="1">
              <a:lnSpc>
                <a:spcPct val="80000"/>
              </a:lnSpc>
              <a:spcBef>
                <a:spcPct val="0"/>
              </a:spcBef>
            </a:pPr>
            <a:r>
              <a:rPr lang="en-GB" sz="1200" dirty="0"/>
              <a:t>A lot of farms now have quad bikes and just like tractors they can be dangerous too if you don’t know what you are doing.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pictures on the left hand side look safe?</a:t>
            </a:r>
            <a:r>
              <a:rPr lang="en-GB" sz="1200" baseline="0" dirty="0"/>
              <a:t> </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This is a quad bike for adults only. You should never be on a quad like this unless you are aged 16 or over because it’s too big, powerful and heavy for you to control. Quad bikes might look easy to ride, but they can flip over very easily and if they land on top of you, you would be seriously injured or killed.</a:t>
            </a:r>
          </a:p>
          <a:p>
            <a:pPr eaLnBrk="1" hangingPunct="1">
              <a:lnSpc>
                <a:spcPct val="80000"/>
              </a:lnSpc>
              <a:spcBef>
                <a:spcPct val="0"/>
              </a:spcBef>
            </a:pPr>
            <a:endParaRPr lang="en-GB" sz="1200" dirty="0"/>
          </a:p>
          <a:p>
            <a:pPr eaLnBrk="1" hangingPunct="1">
              <a:lnSpc>
                <a:spcPct val="80000"/>
              </a:lnSpc>
              <a:spcBef>
                <a:spcPct val="0"/>
              </a:spcBef>
            </a:pPr>
            <a:r>
              <a:rPr lang="en-GB" sz="1200" dirty="0"/>
              <a:t>I know some of you may have been on the smaller quad bikes before and if you’re under 16 and are going to be riding a quad bike I want you to remember some things that will keep you safe and which could save your life:</a:t>
            </a:r>
          </a:p>
          <a:p>
            <a:pPr eaLnBrk="1" hangingPunct="1">
              <a:lnSpc>
                <a:spcPct val="80000"/>
              </a:lnSpc>
              <a:spcBef>
                <a:spcPct val="0"/>
              </a:spcBef>
            </a:pPr>
            <a:endParaRPr lang="en-GB" sz="1200" dirty="0"/>
          </a:p>
          <a:p>
            <a:pPr eaLnBrk="1" hangingPunct="1">
              <a:lnSpc>
                <a:spcPct val="80000"/>
              </a:lnSpc>
              <a:spcBef>
                <a:spcPct val="0"/>
              </a:spcBef>
            </a:pPr>
            <a:r>
              <a:rPr lang="en-GB" sz="1200" dirty="0"/>
              <a:t>1. Check that you're old enough to ride the quad - look for the age limit sign. If you're not old enough to ride it you wont be able to control it.</a:t>
            </a:r>
          </a:p>
          <a:p>
            <a:pPr eaLnBrk="1" hangingPunct="1">
              <a:lnSpc>
                <a:spcPct val="80000"/>
              </a:lnSpc>
              <a:spcBef>
                <a:spcPct val="0"/>
              </a:spcBef>
            </a:pPr>
            <a:endParaRPr lang="en-GB" sz="1200" dirty="0"/>
          </a:p>
          <a:p>
            <a:pPr eaLnBrk="1" hangingPunct="1">
              <a:lnSpc>
                <a:spcPct val="80000"/>
              </a:lnSpc>
              <a:spcBef>
                <a:spcPct val="0"/>
              </a:spcBef>
            </a:pPr>
            <a:r>
              <a:rPr lang="en-GB" sz="1200" dirty="0"/>
              <a:t>2. Before you get on a quad what should you always put on? A safety helmet </a:t>
            </a:r>
            <a:r>
              <a:rPr lang="en-GB" sz="1200" u="sng" dirty="0"/>
              <a:t>with the strap fastened</a:t>
            </a:r>
            <a:r>
              <a:rPr lang="en-GB" sz="1200" dirty="0"/>
              <a:t>. </a:t>
            </a:r>
          </a:p>
          <a:p>
            <a:pPr eaLnBrk="1" hangingPunct="1">
              <a:lnSpc>
                <a:spcPct val="80000"/>
              </a:lnSpc>
              <a:spcBef>
                <a:spcPct val="0"/>
              </a:spcBef>
            </a:pPr>
            <a:endParaRPr lang="en-GB" sz="1200" dirty="0"/>
          </a:p>
          <a:p>
            <a:pPr eaLnBrk="1" hangingPunct="1">
              <a:lnSpc>
                <a:spcPct val="80000"/>
              </a:lnSpc>
              <a:spcBef>
                <a:spcPct val="0"/>
              </a:spcBef>
            </a:pPr>
            <a:r>
              <a:rPr lang="en-GB" sz="1200" dirty="0"/>
              <a:t>3. Never get on a quad bike unless you have been shown how to ride it safely and have been told what the controls are for.</a:t>
            </a:r>
          </a:p>
          <a:p>
            <a:pPr eaLnBrk="1" hangingPunct="1">
              <a:lnSpc>
                <a:spcPct val="80000"/>
              </a:lnSpc>
              <a:spcBef>
                <a:spcPct val="0"/>
              </a:spcBef>
            </a:pPr>
            <a:endParaRPr lang="en-GB" sz="1200" dirty="0"/>
          </a:p>
          <a:p>
            <a:pPr eaLnBrk="1" hangingPunct="1">
              <a:lnSpc>
                <a:spcPct val="80000"/>
              </a:lnSpc>
              <a:spcBef>
                <a:spcPct val="0"/>
              </a:spcBef>
            </a:pPr>
            <a:r>
              <a:rPr lang="en-GB" sz="1200" dirty="0"/>
              <a:t>4. Never carry passengers on a quad bike. To control and steer properly you need to be able to shift your weight about and if there's a passenger on the back you can't do that. And will you remember never to ride as a passenger yourself even if somebody asks you to get on with them. </a:t>
            </a:r>
          </a:p>
          <a:p>
            <a:pPr eaLnBrk="1" hangingPunct="1">
              <a:lnSpc>
                <a:spcPct val="80000"/>
              </a:lnSpc>
              <a:spcBef>
                <a:spcPct val="0"/>
              </a:spcBef>
            </a:pPr>
            <a:endParaRPr lang="en-GB" sz="1200" dirty="0"/>
          </a:p>
          <a:p>
            <a:pPr eaLnBrk="1" hangingPunct="1">
              <a:lnSpc>
                <a:spcPct val="80000"/>
              </a:lnSpc>
              <a:spcBef>
                <a:spcPct val="0"/>
              </a:spcBef>
            </a:pPr>
            <a:r>
              <a:rPr lang="en-GB" sz="1200" dirty="0"/>
              <a:t>5. Don’t make turns at high speed.</a:t>
            </a:r>
          </a:p>
          <a:p>
            <a:pPr eaLnBrk="1" hangingPunct="1">
              <a:lnSpc>
                <a:spcPct val="80000"/>
              </a:lnSpc>
              <a:spcBef>
                <a:spcPct val="0"/>
              </a:spcBef>
            </a:pPr>
            <a:endParaRPr lang="en-GB" sz="1200" dirty="0"/>
          </a:p>
          <a:p>
            <a:pPr eaLnBrk="1" hangingPunct="1">
              <a:lnSpc>
                <a:spcPct val="80000"/>
              </a:lnSpc>
              <a:spcBef>
                <a:spcPct val="0"/>
              </a:spcBef>
            </a:pPr>
            <a:r>
              <a:rPr lang="en-GB" sz="1200" dirty="0"/>
              <a:t>6. Always keep both hands on the handlebars when you’re riding.</a:t>
            </a:r>
          </a:p>
          <a:p>
            <a:pPr eaLnBrk="1" hangingPunct="1">
              <a:lnSpc>
                <a:spcPct val="80000"/>
              </a:lnSpc>
              <a:spcBef>
                <a:spcPct val="0"/>
              </a:spcBef>
            </a:pPr>
            <a:endParaRPr lang="en-GB" sz="1200" dirty="0"/>
          </a:p>
          <a:p>
            <a:pPr eaLnBrk="1" hangingPunct="1">
              <a:lnSpc>
                <a:spcPct val="80000"/>
              </a:lnSpc>
              <a:spcBef>
                <a:spcPct val="0"/>
              </a:spcBef>
            </a:pPr>
            <a:r>
              <a:rPr lang="en-GB" sz="1200" dirty="0"/>
              <a:t>7. Never ride on public roads or footpaths.</a:t>
            </a:r>
          </a:p>
        </p:txBody>
      </p:sp>
      <p:sp>
        <p:nvSpPr>
          <p:cNvPr id="4" name="Slide Number Placeholder 3"/>
          <p:cNvSpPr>
            <a:spLocks noGrp="1"/>
          </p:cNvSpPr>
          <p:nvPr>
            <p:ph type="sldNum" sz="quarter" idx="10"/>
          </p:nvPr>
        </p:nvSpPr>
        <p:spPr/>
        <p:txBody>
          <a:bodyPr/>
          <a:lstStyle/>
          <a:p>
            <a:fld id="{6A7861B5-91DA-47A6-A12D-F80C4B2B3187}" type="slidenum">
              <a:rPr lang="en-GB" smtClean="0"/>
              <a:t>4</a:t>
            </a:fld>
            <a:endParaRPr lang="en-GB"/>
          </a:p>
        </p:txBody>
      </p:sp>
    </p:spTree>
    <p:extLst>
      <p:ext uri="{BB962C8B-B14F-4D97-AF65-F5344CB8AC3E}">
        <p14:creationId xmlns:p14="http://schemas.microsoft.com/office/powerpoint/2010/main" val="88111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sz="1200" b="1" u="sng" dirty="0"/>
              <a:t>Busy farmyard / moving vehicles</a:t>
            </a:r>
          </a:p>
          <a:p>
            <a:pPr eaLnBrk="1" hangingPunct="1">
              <a:lnSpc>
                <a:spcPct val="80000"/>
              </a:lnSpc>
              <a:spcBef>
                <a:spcPct val="0"/>
              </a:spcBef>
            </a:pPr>
            <a:endParaRPr lang="en-GB" sz="1200" dirty="0"/>
          </a:p>
          <a:p>
            <a:pPr eaLnBrk="1" hangingPunct="1">
              <a:lnSpc>
                <a:spcPct val="80000"/>
              </a:lnSpc>
              <a:spcBef>
                <a:spcPct val="0"/>
              </a:spcBef>
            </a:pPr>
            <a:r>
              <a:rPr lang="en-GB" sz="1200" dirty="0"/>
              <a:t>The next dangerous thing on the farm – it’s the busy farmyard itself and the vehicles and machinery working there.</a:t>
            </a:r>
          </a:p>
          <a:p>
            <a:pPr eaLnBrk="1" hangingPunct="1">
              <a:lnSpc>
                <a:spcPct val="80000"/>
              </a:lnSpc>
              <a:spcBef>
                <a:spcPct val="0"/>
              </a:spcBef>
            </a:pPr>
            <a:endParaRPr lang="en-GB" sz="1200" dirty="0"/>
          </a:p>
          <a:p>
            <a:pPr eaLnBrk="1" hangingPunct="1">
              <a:lnSpc>
                <a:spcPct val="80000"/>
              </a:lnSpc>
              <a:spcBef>
                <a:spcPct val="0"/>
              </a:spcBef>
            </a:pPr>
            <a:r>
              <a:rPr lang="en-GB" sz="1200" dirty="0"/>
              <a:t>What do you see in this photo? (children playing)</a:t>
            </a:r>
          </a:p>
          <a:p>
            <a:pPr eaLnBrk="1" hangingPunct="1">
              <a:lnSpc>
                <a:spcPct val="80000"/>
              </a:lnSpc>
              <a:spcBef>
                <a:spcPct val="0"/>
              </a:spcBef>
            </a:pPr>
            <a:endParaRPr lang="en-GB" sz="1200" dirty="0"/>
          </a:p>
          <a:p>
            <a:pPr eaLnBrk="1" hangingPunct="1">
              <a:lnSpc>
                <a:spcPct val="80000"/>
              </a:lnSpc>
              <a:spcBef>
                <a:spcPct val="0"/>
              </a:spcBef>
            </a:pPr>
            <a:r>
              <a:rPr lang="en-GB" sz="1200" dirty="0"/>
              <a:t>Do</a:t>
            </a:r>
            <a:r>
              <a:rPr lang="en-GB" sz="1200" baseline="0" dirty="0"/>
              <a:t> you think this is a safe place to play? (No)</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What is the telehandler</a:t>
            </a:r>
            <a:r>
              <a:rPr lang="en-GB" sz="1200" baseline="0" dirty="0"/>
              <a:t>/yellow machine doing? (driving forward)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And what is the tractor and trailer doing? (reversing)</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farmer can see the children? (probably not)</a:t>
            </a:r>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he could hear them if they shouted ‘STOP’ ? (probably not because the</a:t>
            </a:r>
            <a:r>
              <a:rPr lang="en-GB" sz="1200" baseline="0" dirty="0"/>
              <a:t> machinery is very loud)</a:t>
            </a:r>
            <a:endParaRPr lang="en-GB" sz="1200" dirty="0"/>
          </a:p>
          <a:p>
            <a:pPr eaLnBrk="1" hangingPunct="1">
              <a:lnSpc>
                <a:spcPct val="80000"/>
              </a:lnSpc>
              <a:spcBef>
                <a:spcPct val="0"/>
              </a:spcBef>
            </a:pPr>
            <a:endParaRPr lang="en-GB" sz="1200" dirty="0"/>
          </a:p>
          <a:p>
            <a:pPr eaLnBrk="1" hangingPunct="1">
              <a:lnSpc>
                <a:spcPct val="80000"/>
              </a:lnSpc>
              <a:spcBef>
                <a:spcPct val="0"/>
              </a:spcBef>
            </a:pPr>
            <a:r>
              <a:rPr lang="en-GB" sz="1200" dirty="0"/>
              <a:t>Do you think the children realise they are in danger? (no because they’re having too much fun and not paying attention)</a:t>
            </a:r>
          </a:p>
          <a:p>
            <a:pPr eaLnBrk="1" hangingPunct="1">
              <a:lnSpc>
                <a:spcPct val="80000"/>
              </a:lnSpc>
              <a:spcBef>
                <a:spcPct val="0"/>
              </a:spcBef>
            </a:pPr>
            <a:endParaRPr lang="en-GB" sz="1200" dirty="0"/>
          </a:p>
          <a:p>
            <a:pPr eaLnBrk="1" hangingPunct="1">
              <a:lnSpc>
                <a:spcPct val="80000"/>
              </a:lnSpc>
              <a:spcBef>
                <a:spcPct val="0"/>
              </a:spcBef>
            </a:pPr>
            <a:r>
              <a:rPr lang="en-GB" sz="1200" dirty="0"/>
              <a:t>So what could happen to the children? (they could be run over)</a:t>
            </a:r>
          </a:p>
          <a:p>
            <a:pPr eaLnBrk="1" hangingPunct="1">
              <a:lnSpc>
                <a:spcPct val="80000"/>
              </a:lnSpc>
              <a:spcBef>
                <a:spcPct val="0"/>
              </a:spcBef>
            </a:pPr>
            <a:endParaRPr lang="en-GB" sz="1200" dirty="0"/>
          </a:p>
          <a:p>
            <a:pPr eaLnBrk="1" hangingPunct="1">
              <a:lnSpc>
                <a:spcPct val="80000"/>
              </a:lnSpc>
              <a:spcBef>
                <a:spcPct val="0"/>
              </a:spcBef>
            </a:pPr>
            <a:r>
              <a:rPr lang="en-GB" sz="1200" dirty="0"/>
              <a:t>Yes, they could be run over and this has happened a lot to children on farms.</a:t>
            </a:r>
          </a:p>
          <a:p>
            <a:pPr eaLnBrk="1" hangingPunct="1">
              <a:lnSpc>
                <a:spcPct val="80000"/>
              </a:lnSpc>
              <a:spcBef>
                <a:spcPct val="0"/>
              </a:spcBef>
            </a:pPr>
            <a:endParaRPr lang="en-GB" sz="1200" dirty="0"/>
          </a:p>
        </p:txBody>
      </p:sp>
      <p:sp>
        <p:nvSpPr>
          <p:cNvPr id="4" name="Slide Number Placeholder 3"/>
          <p:cNvSpPr>
            <a:spLocks noGrp="1"/>
          </p:cNvSpPr>
          <p:nvPr>
            <p:ph type="sldNum" sz="quarter" idx="10"/>
          </p:nvPr>
        </p:nvSpPr>
        <p:spPr/>
        <p:txBody>
          <a:bodyPr/>
          <a:lstStyle/>
          <a:p>
            <a:fld id="{6A7861B5-91DA-47A6-A12D-F80C4B2B3187}" type="slidenum">
              <a:rPr lang="en-GB" smtClean="0"/>
              <a:t>5</a:t>
            </a:fld>
            <a:endParaRPr lang="en-GB"/>
          </a:p>
        </p:txBody>
      </p:sp>
    </p:spTree>
    <p:extLst>
      <p:ext uri="{BB962C8B-B14F-4D97-AF65-F5344CB8AC3E}">
        <p14:creationId xmlns:p14="http://schemas.microsoft.com/office/powerpoint/2010/main" val="192118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dirty="0"/>
              <a:t>Busy farmyard / moving vehicles </a:t>
            </a:r>
            <a:r>
              <a:rPr lang="en-GB" sz="1200" b="1" u="sng" dirty="0" err="1"/>
              <a:t>cont</a:t>
            </a: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t>What</a:t>
            </a:r>
            <a:r>
              <a:rPr lang="en-GB" sz="1200" b="0" u="none" baseline="0" dirty="0"/>
              <a:t> can you see in this photo? Does it look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baseline="0" dirty="0"/>
              <a:t>Do you think the tractor driver can see the girl running for the ball or the children behind the tanker?</a:t>
            </a: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These pictures are telling us that the farmyard isn’t a safe place to play – it’s a busy workplace and if you’re playing in a farmyard and there’s a tractor or some other vehicle coming towards you, don’t think the driver will stop before he gets to you, because he probably hasn’t seen you (and he won’t be expecting to see you) and he won’t hear you shouting.</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6</a:t>
            </a:fld>
            <a:endParaRPr lang="en-GB"/>
          </a:p>
        </p:txBody>
      </p:sp>
    </p:spTree>
    <p:extLst>
      <p:ext uri="{BB962C8B-B14F-4D97-AF65-F5344CB8AC3E}">
        <p14:creationId xmlns:p14="http://schemas.microsoft.com/office/powerpoint/2010/main" val="276812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see the children in the photo?</a:t>
            </a:r>
          </a:p>
          <a:p>
            <a:endParaRPr lang="en-GB" dirty="0"/>
          </a:p>
          <a:p>
            <a:r>
              <a:rPr lang="en-GB" dirty="0"/>
              <a:t>Do you think the driver can see them?</a:t>
            </a:r>
          </a:p>
          <a:p>
            <a:endParaRPr lang="en-GB" dirty="0"/>
          </a:p>
          <a:p>
            <a:r>
              <a:rPr lang="en-GB" dirty="0"/>
              <a:t>They have ran in front of the telehandler that is driving forward to get their ball.</a:t>
            </a:r>
          </a:p>
        </p:txBody>
      </p:sp>
      <p:sp>
        <p:nvSpPr>
          <p:cNvPr id="4" name="Slide Number Placeholder 3"/>
          <p:cNvSpPr>
            <a:spLocks noGrp="1"/>
          </p:cNvSpPr>
          <p:nvPr>
            <p:ph type="sldNum" sz="quarter" idx="10"/>
          </p:nvPr>
        </p:nvSpPr>
        <p:spPr/>
        <p:txBody>
          <a:bodyPr/>
          <a:lstStyle/>
          <a:p>
            <a:fld id="{6A7861B5-91DA-47A6-A12D-F80C4B2B3187}" type="slidenum">
              <a:rPr lang="en-GB" smtClean="0"/>
              <a:t>7</a:t>
            </a:fld>
            <a:endParaRPr lang="en-GB"/>
          </a:p>
        </p:txBody>
      </p:sp>
    </p:spTree>
    <p:extLst>
      <p:ext uri="{BB962C8B-B14F-4D97-AF65-F5344CB8AC3E}">
        <p14:creationId xmlns:p14="http://schemas.microsoft.com/office/powerpoint/2010/main" val="254872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a:t>There are so many vehicles that come in and out of a busy farmyard and the drivers are not always thinking that children could be just around the corner and they may not see you or your friends!</a:t>
            </a:r>
          </a:p>
          <a:p>
            <a:pPr eaLnBrk="1" hangingPunct="1">
              <a:spcBef>
                <a:spcPct val="0"/>
              </a:spcBef>
            </a:pPr>
            <a:endParaRPr lang="en-GB" dirty="0"/>
          </a:p>
          <a:p>
            <a:pPr eaLnBrk="1" hangingPunct="1">
              <a:spcBef>
                <a:spcPct val="0"/>
              </a:spcBef>
            </a:pPr>
            <a:r>
              <a:rPr lang="en-GB" dirty="0"/>
              <a:t>Can you see any children in this photo?</a:t>
            </a:r>
          </a:p>
          <a:p>
            <a:pPr eaLnBrk="1" hangingPunct="1">
              <a:spcBef>
                <a:spcPct val="0"/>
              </a:spcBef>
            </a:pPr>
            <a:endParaRPr lang="en-GB" dirty="0"/>
          </a:p>
          <a:p>
            <a:pPr eaLnBrk="1" hangingPunct="1">
              <a:spcBef>
                <a:spcPct val="0"/>
              </a:spcBef>
            </a:pPr>
            <a:r>
              <a:rPr lang="en-GB" dirty="0"/>
              <a:t>Do</a:t>
            </a:r>
            <a:r>
              <a:rPr lang="en-GB" baseline="0" dirty="0"/>
              <a:t> you think</a:t>
            </a:r>
            <a:r>
              <a:rPr lang="en-GB" dirty="0"/>
              <a:t> this a safe place to play?</a:t>
            </a:r>
          </a:p>
          <a:p>
            <a:pPr eaLnBrk="1" hangingPunct="1">
              <a:spcBef>
                <a:spcPct val="0"/>
              </a:spcBef>
            </a:pPr>
            <a:endParaRPr lang="en-GB" dirty="0"/>
          </a:p>
          <a:p>
            <a:pPr eaLnBrk="1" hangingPunct="1">
              <a:spcBef>
                <a:spcPct val="0"/>
              </a:spcBef>
            </a:pPr>
            <a:r>
              <a:rPr lang="en-GB" dirty="0"/>
              <a:t>No.</a:t>
            </a:r>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8</a:t>
            </a:fld>
            <a:endParaRPr lang="en-GB"/>
          </a:p>
        </p:txBody>
      </p:sp>
    </p:spTree>
    <p:extLst>
      <p:ext uri="{BB962C8B-B14F-4D97-AF65-F5344CB8AC3E}">
        <p14:creationId xmlns:p14="http://schemas.microsoft.com/office/powerpoint/2010/main" val="101801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b="1" u="sng" dirty="0"/>
              <a:t>Safe play area</a:t>
            </a:r>
          </a:p>
          <a:p>
            <a:pPr eaLnBrk="1" hangingPunct="1">
              <a:spcBef>
                <a:spcPct val="0"/>
              </a:spcBef>
            </a:pPr>
            <a:endParaRPr lang="en-GB" i="1" dirty="0"/>
          </a:p>
          <a:p>
            <a:pPr eaLnBrk="1" hangingPunct="1">
              <a:spcBef>
                <a:spcPct val="0"/>
              </a:spcBef>
            </a:pPr>
            <a:r>
              <a:rPr lang="en-GB" i="0" dirty="0"/>
              <a:t>We</a:t>
            </a:r>
            <a:r>
              <a:rPr lang="en-GB" i="0" baseline="0" dirty="0"/>
              <a:t> have talked about the farmyard not being a safe place to play, does this look like a safe place to play instead? </a:t>
            </a:r>
          </a:p>
          <a:p>
            <a:pPr eaLnBrk="1" hangingPunct="1">
              <a:spcBef>
                <a:spcPct val="0"/>
              </a:spcBef>
            </a:pPr>
            <a:endParaRPr lang="en-GB" i="0" dirty="0"/>
          </a:p>
          <a:p>
            <a:pPr eaLnBrk="1" hangingPunct="1">
              <a:spcBef>
                <a:spcPct val="0"/>
              </a:spcBef>
            </a:pPr>
            <a:r>
              <a:rPr lang="en-GB" dirty="0"/>
              <a:t>A garden or play area where there are no dangerous things to harm you and your friends, that has a fence around it</a:t>
            </a:r>
            <a:r>
              <a:rPr lang="en-GB" baseline="0" dirty="0"/>
              <a:t> to keep you safe is a great place to play</a:t>
            </a:r>
            <a:r>
              <a:rPr lang="en-GB" i="1"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6A7861B5-91DA-47A6-A12D-F80C4B2B3187}" type="slidenum">
              <a:rPr lang="en-GB" smtClean="0"/>
              <a:t>9</a:t>
            </a:fld>
            <a:endParaRPr lang="en-GB"/>
          </a:p>
        </p:txBody>
      </p:sp>
    </p:spTree>
    <p:extLst>
      <p:ext uri="{BB962C8B-B14F-4D97-AF65-F5344CB8AC3E}">
        <p14:creationId xmlns:p14="http://schemas.microsoft.com/office/powerpoint/2010/main" val="388647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60185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643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429250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CBCC25-CCD4-43D0-9062-F741063CE57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204551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BCC25-CCD4-43D0-9062-F741063CE57E}" type="datetimeFigureOut">
              <a:rPr lang="en-GB" smtClean="0"/>
              <a:t>06/05/2025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7073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CBCC25-CCD4-43D0-9062-F741063CE57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67532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CBCC25-CCD4-43D0-9062-F741063CE57E}" type="datetimeFigureOut">
              <a:rPr lang="en-GB" smtClean="0"/>
              <a:t>06/05/2025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37731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CBCC25-CCD4-43D0-9062-F741063CE57E}" type="datetimeFigureOut">
              <a:rPr lang="en-GB" smtClean="0"/>
              <a:t>06/05/2025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102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CC25-CCD4-43D0-9062-F741063CE57E}" type="datetimeFigureOut">
              <a:rPr lang="en-GB" smtClean="0"/>
              <a:t>06/05/2025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14345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98429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BCC25-CCD4-43D0-9062-F741063CE57E}" type="datetimeFigureOut">
              <a:rPr lang="en-GB" smtClean="0"/>
              <a:t>06/05/2025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392BFF-D30E-40CA-8886-12447A7E920D}" type="slidenum">
              <a:rPr lang="en-GB" smtClean="0"/>
              <a:t>‹#›</a:t>
            </a:fld>
            <a:endParaRPr lang="en-GB"/>
          </a:p>
        </p:txBody>
      </p:sp>
    </p:spTree>
    <p:extLst>
      <p:ext uri="{BB962C8B-B14F-4D97-AF65-F5344CB8AC3E}">
        <p14:creationId xmlns:p14="http://schemas.microsoft.com/office/powerpoint/2010/main" val="87350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CC25-CCD4-43D0-9062-F741063CE57E}" type="datetimeFigureOut">
              <a:rPr lang="en-GB" smtClean="0"/>
              <a:t>06/05/2025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92BFF-D30E-40CA-8886-12447A7E920D}" type="slidenum">
              <a:rPr lang="en-GB" smtClean="0"/>
              <a:t>‹#›</a:t>
            </a:fld>
            <a:endParaRPr lang="en-GB"/>
          </a:p>
        </p:txBody>
      </p:sp>
    </p:spTree>
    <p:extLst>
      <p:ext uri="{BB962C8B-B14F-4D97-AF65-F5344CB8AC3E}">
        <p14:creationId xmlns:p14="http://schemas.microsoft.com/office/powerpoint/2010/main" val="184675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youtu.be/f119kQvZiA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690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36968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656572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46510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60511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3406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4628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49599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11165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3171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02104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53864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21722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computer&#10;&#10;AI-generated content may be incorrect.">
            <a:extLst>
              <a:ext uri="{FF2B5EF4-FFF2-40B4-BE49-F238E27FC236}">
                <a16:creationId xmlns:a16="http://schemas.microsoft.com/office/drawing/2014/main" id="{38D96958-A4ED-F4EC-24AC-877FF0FA77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5720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7510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8073" y="3833446"/>
            <a:ext cx="2593102" cy="1821110"/>
          </a:xfrm>
          <a:prstGeom prst="rect">
            <a:avLst/>
          </a:prstGeom>
        </p:spPr>
      </p:pic>
    </p:spTree>
    <p:extLst>
      <p:ext uri="{BB962C8B-B14F-4D97-AF65-F5344CB8AC3E}">
        <p14:creationId xmlns:p14="http://schemas.microsoft.com/office/powerpoint/2010/main" val="247106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9015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13386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18778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21937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87875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73981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94671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2501</Words>
  <Application>Microsoft Office PowerPoint</Application>
  <PresentationFormat>Widescreen</PresentationFormat>
  <Paragraphs>241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Hanna</dc:creator>
  <cp:lastModifiedBy>Hanna, Steven (HSENI)</cp:lastModifiedBy>
  <cp:revision>74</cp:revision>
  <dcterms:created xsi:type="dcterms:W3CDTF">2020-01-30T10:29:40Z</dcterms:created>
  <dcterms:modified xsi:type="dcterms:W3CDTF">2025-05-06T11:17:51Z</dcterms:modified>
</cp:coreProperties>
</file>